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6"/>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3" r:id="rId20"/>
    <p:sldId id="281"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0"/>
    <p:restoredTop sz="61558" autoAdjust="0"/>
  </p:normalViewPr>
  <p:slideViewPr>
    <p:cSldViewPr snapToGrid="0" snapToObjects="1">
      <p:cViewPr varScale="1">
        <p:scale>
          <a:sx n="52" d="100"/>
          <a:sy n="52" d="100"/>
        </p:scale>
        <p:origin x="1906" y="5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on </a:t>
            </a:r>
            <a:r>
              <a:rPr lang="en-US" sz="12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a:t>
            </a:r>
            <a:endParaRPr lang="en-US" dirty="0"/>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will produce a list of terms that inform the system of the intended message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an adjective to select the style from a labeled collection of visual style sources.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use a noun to select an image from a labeled set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If the previous two steps don’t produce a match, we expand the search terms with synonyms.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style transfer to apply the visual style source to the content image.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render the company name and combine it with the selected image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a:t>
            </a:r>
          </a:p>
          <a:p>
            <a:pPr rtl="0"/>
            <a:r>
              <a:rPr lang="en-US" sz="1200" b="0" i="0" u="none" strike="noStrike" kern="1200" dirty="0">
                <a:solidFill>
                  <a:schemeClr val="tx1"/>
                </a:solidFill>
                <a:effectLst/>
                <a:latin typeface="+mn-lt"/>
                <a:ea typeface="+mn-ea"/>
                <a:cs typeface="+mn-cs"/>
              </a:rPr>
              <a:t>For example, we focus only on pictorial marks based on literal and recognizable images and leverage existing labeled image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limited our typeface selection and ask the user to select some parameters,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 the user to a single layout and a single iteration.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Even in this simplified form, we believe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we use prerendered images of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which contains over 12,000 models with 270 labeled categories.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model contains additional labels and metadata which we use to match the noun input the user, along with synonym expansion.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object has twelve pre-rendered screenshot images. This lets us match a broad range of user input for nouns when generating a logo. </a:t>
            </a:r>
          </a:p>
          <a:p>
            <a:pPr rtl="0"/>
            <a:r>
              <a:rPr lang="en-US" sz="1200" b="0" i="0" u="none" strike="noStrike" kern="1200" dirty="0">
                <a:solidFill>
                  <a:schemeClr val="tx1"/>
                </a:solidFill>
                <a:effectLst/>
                <a:latin typeface="+mn-lt"/>
                <a:ea typeface="+mn-ea"/>
                <a:cs typeface="+mn-cs"/>
              </a:rPr>
              <a:t>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a:t>
            </a:r>
          </a:p>
          <a:p>
            <a:pPr rtl="0"/>
            <a:r>
              <a:rPr lang="en-US" sz="1800" b="0" i="0" u="none" strike="noStrike" dirty="0">
                <a:solidFill>
                  <a:srgbClr val="000000"/>
                </a:solidFill>
                <a:effectLst/>
                <a:latin typeface="Arial" panose="020B0604020202020204" pitchFamily="34" charset="0"/>
              </a:rPr>
              <a:t>In addition, some images were scraped from google to add extra styles not found in the dataset, such as zebra and charcoal. </a:t>
            </a: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using the WordNet dataset.</a:t>
            </a:r>
          </a:p>
          <a:p>
            <a:pPr rtl="0"/>
            <a:r>
              <a:rPr lang="en-US" sz="1800" b="0" i="0" u="none" strike="noStrike" dirty="0">
                <a:solidFill>
                  <a:srgbClr val="000000"/>
                </a:solidFill>
                <a:effectLst/>
                <a:latin typeface="Arial" panose="020B0604020202020204" pitchFamily="34" charset="0"/>
              </a:rPr>
              <a:t>This is to expand the search when both terms do not produce a result.</a:t>
            </a: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To apply the style onto the image, we used the algorithm for </a:t>
            </a:r>
            <a:r>
              <a:rPr lang="en-US" b="0" i="1" dirty="0">
                <a:solidFill>
                  <a:srgbClr val="1D1C1D"/>
                </a:solidFill>
                <a:effectLst/>
                <a:latin typeface="Slack-Lato"/>
              </a:rPr>
              <a:t>Constrained Neural Style Transfer for Decorated Logo Generation, w</a:t>
            </a:r>
            <a:r>
              <a:rPr lang="en-US" b="0" i="0" dirty="0">
                <a:solidFill>
                  <a:srgbClr val="1D1C1D"/>
                </a:solidFill>
                <a:effectLst/>
                <a:latin typeface="Slack-Lato"/>
              </a:rPr>
              <a:t>hich uses Convolutional Neural Networks to separate content and style representations from source images and combine them. This particular algorithm separates the content from the background, localizing the style transfer.</a:t>
            </a:r>
          </a:p>
          <a:p>
            <a:pPr rtl="0"/>
            <a:endParaRPr lang="en-US" dirty="0"/>
          </a:p>
          <a:p>
            <a:pPr rtl="0"/>
            <a:r>
              <a:rPr lang="en-US" b="0" i="0" dirty="0">
                <a:solidFill>
                  <a:srgbClr val="1D1C1D"/>
                </a:solidFill>
                <a:effectLst/>
                <a:latin typeface="Slack-Lato"/>
              </a:rPr>
              <a:t>The authors provided pre-trained model weights, so we were able to use the algorithm almost out of the box, with minor edits to account for Python and </a:t>
            </a:r>
            <a:r>
              <a:rPr lang="en-US" b="0" i="0" dirty="0" err="1">
                <a:solidFill>
                  <a:srgbClr val="1D1C1D"/>
                </a:solidFill>
                <a:effectLst/>
                <a:latin typeface="Slack-Lato"/>
              </a:rPr>
              <a:t>Tensorflow</a:t>
            </a:r>
            <a:r>
              <a:rPr lang="en-US" b="0" i="0" dirty="0">
                <a:solidFill>
                  <a:srgbClr val="1D1C1D"/>
                </a:solidFill>
                <a:effectLst/>
                <a:latin typeface="Slack-Lato"/>
              </a:rPr>
              <a:t> versions and to compensate for limited GPU compatibility.</a:t>
            </a:r>
            <a:br>
              <a:rPr lang="en-US" dirty="0"/>
            </a:br>
            <a:endParaRPr lang="en-US" dirty="0"/>
          </a:p>
          <a:p>
            <a:pPr rtl="0"/>
            <a:r>
              <a:rPr lang="en-US" b="0" i="0" dirty="0">
                <a:solidFill>
                  <a:srgbClr val="1D1C1D"/>
                </a:solidFill>
                <a:effectLst/>
                <a:latin typeface="Slack-Lato"/>
              </a:rPr>
              <a:t>We did some additional minor modifications to fit the algorithm into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We created a script that combines an image with text to produce the logo. To simplify the prototype, we limited the layout to an image at the top and the text at the bottom. The user may choose the horizontal alignment, and a limited number of parameters to customize the type such as color and a reduced set of fonts. We used pillow, a fork of PIL, to load the image, render the text, and compose them together</a:t>
            </a:r>
          </a:p>
          <a:p>
            <a:pPr rtl="0"/>
            <a:br>
              <a:rPr lang="en-US" dirty="0"/>
            </a:br>
            <a:r>
              <a:rPr lang="en-US" b="0" i="0" dirty="0">
                <a:solidFill>
                  <a:srgbClr val="1D1C1D"/>
                </a:solidFill>
                <a:effectLst/>
                <a:latin typeface="Slack-Lato"/>
              </a:rPr>
              <a:t>We are applying the style transfer before using the text rendering application.</a:t>
            </a: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 to ease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2 words, a noun and an adjective as input to fetch images from the labeled datasets.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endParaRPr lang="en-US" dirty="0"/>
          </a:p>
          <a:p>
            <a:pPr rtl="0"/>
            <a:r>
              <a:rPr lang="en-US" dirty="0"/>
              <a:t>If the user does not find the desired image, the user can reroll to fetch new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to the content image while keeping the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After finishing the style transfer step, the system allows the user to enter a text to combine it with the generated logo. The user may enter some arguments to modify the text and may preview the text-image pair before committing to it.</a:t>
            </a:r>
          </a:p>
          <a:p>
            <a:pPr rtl="0"/>
            <a:endParaRPr lang="en-US" dirty="0"/>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so we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then skip)</a:t>
            </a:r>
          </a:p>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a:t>
            </a:fld>
            <a:endParaRPr lang="en-US"/>
          </a:p>
        </p:txBody>
      </p:sp>
    </p:spTree>
    <p:extLst>
      <p:ext uri="{BB962C8B-B14F-4D97-AF65-F5344CB8AC3E}">
        <p14:creationId xmlns:p14="http://schemas.microsoft.com/office/powerpoint/2010/main" val="130596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create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We can produce usable logos with input from the user to inject message and meaning.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shows a simplified process for logo creation, which still has room for improvement to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a set of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improve the aesthetic value, and make the logo more unique.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the online logo generators, using text input helps us identify some attributes that the client will want to see reflected in the logo—a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Time constraints didn’t allow us to produce or implement tests. With more time, we would like to produce a series of logos with the system and create a survey where we ask respondents to evaluate how closely the logos match the words picked to produce them.</a:t>
            </a:r>
          </a:p>
          <a:p>
            <a:pPr rtl="0"/>
            <a:endParaRPr lang="en-US" b="0" i="0" dirty="0">
              <a:solidFill>
                <a:srgbClr val="1D1C1D"/>
              </a:solidFill>
              <a:effectLst/>
              <a:latin typeface="Slack-Lato"/>
            </a:endParaRPr>
          </a:p>
          <a:p>
            <a:pPr rtl="0"/>
            <a:r>
              <a:rPr lang="en-US" b="0" i="0" dirty="0">
                <a:solidFill>
                  <a:srgbClr val="1D1C1D"/>
                </a:solidFill>
                <a:effectLst/>
                <a:latin typeface="Slack-Lato"/>
              </a:rPr>
              <a:t>The style transfer algorithm is computationally expensive and time consuming. The algorithm relies on </a:t>
            </a:r>
            <a:r>
              <a:rPr lang="en-US" b="0" i="0" dirty="0" err="1">
                <a:solidFill>
                  <a:srgbClr val="1D1C1D"/>
                </a:solidFill>
                <a:effectLst/>
                <a:latin typeface="Slack-Lato"/>
              </a:rPr>
              <a:t>Tensorflow</a:t>
            </a:r>
            <a:r>
              <a:rPr lang="en-US" b="0" i="0" dirty="0">
                <a:solidFill>
                  <a:srgbClr val="1D1C1D"/>
                </a:solidFill>
                <a:effectLst/>
                <a:latin typeface="Slack-Lato"/>
              </a:rPr>
              <a:t>, which only provides Nvidia GPU support, so we had to use CPU processing. We'd like to explore other options to speed up the process.</a:t>
            </a:r>
          </a:p>
          <a:p>
            <a:pPr rtl="0"/>
            <a:endParaRPr lang="en-US" b="0" i="0" dirty="0">
              <a:solidFill>
                <a:srgbClr val="1D1C1D"/>
              </a:solidFill>
              <a:effectLst/>
              <a:latin typeface="Slack-Lato"/>
            </a:endParaRPr>
          </a:p>
          <a:p>
            <a:pPr rtl="0"/>
            <a:r>
              <a:rPr lang="en-US" b="0" i="0" dirty="0">
                <a:solidFill>
                  <a:srgbClr val="1D1C1D"/>
                </a:solidFill>
                <a:effectLst/>
                <a:latin typeface="Slack-Lato"/>
              </a:rPr>
              <a:t>Most designers start their design process with a </a:t>
            </a:r>
            <a:r>
              <a:rPr lang="en-US" b="0" i="0" dirty="0" err="1">
                <a:solidFill>
                  <a:srgbClr val="1D1C1D"/>
                </a:solidFill>
                <a:effectLst/>
                <a:latin typeface="Slack-Lato"/>
              </a:rPr>
              <a:t>moodboard</a:t>
            </a:r>
            <a:r>
              <a:rPr lang="en-US" b="0" i="0" dirty="0">
                <a:solidFill>
                  <a:srgbClr val="1D1C1D"/>
                </a:solidFill>
                <a:effectLst/>
                <a:latin typeface="Slack-Lato"/>
              </a:rPr>
              <a:t>—a collection of images arranged on a page to summarize their visual research. A future iteration of our research could take a </a:t>
            </a:r>
            <a:r>
              <a:rPr lang="en-US" b="0" i="0" dirty="0" err="1">
                <a:solidFill>
                  <a:srgbClr val="1D1C1D"/>
                </a:solidFill>
                <a:effectLst/>
                <a:latin typeface="Slack-Lato"/>
              </a:rPr>
              <a:t>moodboard</a:t>
            </a:r>
            <a:r>
              <a:rPr lang="en-US" b="0" i="0" dirty="0">
                <a:solidFill>
                  <a:srgbClr val="1D1C1D"/>
                </a:solidFill>
                <a:effectLst/>
                <a:latin typeface="Slack-Lato"/>
              </a:rPr>
              <a:t> as input, taking us get closer to the design process.</a:t>
            </a:r>
          </a:p>
          <a:p>
            <a:pPr rtl="0"/>
            <a:endParaRPr lang="en-US" b="0" i="0" dirty="0">
              <a:solidFill>
                <a:srgbClr val="1D1C1D"/>
              </a:solidFill>
              <a:effectLst/>
              <a:latin typeface="Slack-Lato"/>
            </a:endParaRPr>
          </a:p>
          <a:p>
            <a:pPr rtl="0"/>
            <a:r>
              <a:rPr lang="en-US" b="0" i="0" dirty="0">
                <a:solidFill>
                  <a:srgbClr val="1D1C1D"/>
                </a:solidFill>
                <a:effectLst/>
                <a:latin typeface="Slack-Lato"/>
              </a:rPr>
              <a:t>Our system uses a limited number of typefaces, and each run produces a single variant. This paper can be expanded by iterating various layouts with different typefaces.</a:t>
            </a:r>
          </a:p>
          <a:p>
            <a:pPr rtl="0"/>
            <a:endParaRPr lang="en-US" b="0" i="0" dirty="0">
              <a:solidFill>
                <a:srgbClr val="1D1C1D"/>
              </a:solidFill>
              <a:effectLst/>
              <a:latin typeface="Slack-Lato"/>
            </a:endParaRPr>
          </a:p>
          <a:p>
            <a:pPr rtl="0"/>
            <a:r>
              <a:rPr lang="en-US" b="0" i="0" dirty="0">
                <a:solidFill>
                  <a:srgbClr val="1D1C1D"/>
                </a:solidFill>
                <a:effectLst/>
                <a:latin typeface="Slack-Lato"/>
              </a:rPr>
              <a:t>Since our focus with this paper was to produce a prototype, we leveraged pre-trained datasets for images and synonyms. Given more time and resources, it would be helpful to produce a custom dataset.</a:t>
            </a:r>
          </a:p>
          <a:p>
            <a:pPr rtl="0"/>
            <a:endParaRPr lang="en-US" b="0" i="0" dirty="0">
              <a:solidFill>
                <a:srgbClr val="1D1C1D"/>
              </a:solidFill>
              <a:effectLst/>
              <a:latin typeface="Slack-Lato"/>
            </a:endParaRPr>
          </a:p>
          <a:p>
            <a:pPr rtl="0"/>
            <a:r>
              <a:rPr lang="en-US" b="0" i="0" dirty="0">
                <a:solidFill>
                  <a:srgbClr val="1D1C1D"/>
                </a:solidFill>
                <a:effectLst/>
                <a:latin typeface="Slack-Lato"/>
              </a:rPr>
              <a:t>In our system, the color comes from the style, and if the user wants to select color, they can manually specify the color for text. Since color selection and application are two complex topics we decided to save that for a later iteration.</a:t>
            </a:r>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Using AI could streamline several steps in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and there are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found that the results are underwhelming and they don’t approximate the logo design process. These applications focus exclusively on form and lack any input to inform the messaging, content or symbolic meaning. There are also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Typically, the client selects a designer to discuss the client and their needs and produce a project brief.</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does extensive research,  including visual research.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sketches and logos, including different combinations of images and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designer presents a few options and the client select their top choices.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a few times before finding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condense the research component by providing a noun and an adjective.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a gross oversimplification, but it’s a step forward from other AI logo generators that focus exclusively on form.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include a text engine to combine the image with text.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yields one logo per run, but the UI allows the user to review the content and style images before the style transfer, and preview the text and image combination before committing to it.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run several times, it can produce multiple variations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one example of a web-based logo generator. After entering company name and category, the user selects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While both these papers produce interesting images, they focus exclusively on form, and the resulting images are low quality, non-representational, and hard to identify. Additionally, </a:t>
            </a:r>
            <a:r>
              <a:rPr lang="en-US" sz="1200" b="0" i="0"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not an early consideration in logo design.</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more usable.</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p>
          <a:p>
            <a:pPr rtl="0"/>
            <a:endParaRPr lang="en-US" sz="1200" b="0" i="0" u="none" strike="noStrike" kern="1200" dirty="0">
              <a:solidFill>
                <a:schemeClr val="tx1"/>
              </a:solidFill>
              <a:effectLst/>
              <a:latin typeface="+mn-lt"/>
              <a:ea typeface="+mn-ea"/>
              <a:cs typeface="+mn-cs"/>
            </a:endParaRP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This paper focuses strictly on the transfer of style, leaving the design of the symbols or text to the designer.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leverage style transfer in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using various algorithms to produce a proof of concept, our research brings some novelties to the field of generative logo design.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most significant advancement is that our process approximates a simplified version of the process used by designers—the existing algorithms are computationally impressive but lack design principles to substantiate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We are leveraging pre-trained image sets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which is a dataset of 3D models and ImageNet which is a large labeled image dataset used for computer vision research.</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use WordNet, a database of English words grouped into of synonyms sets, to do synonym expansion when searching for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introduce semantics into the logo exploration, via the input of nouns and adjectives, to bring better meaning to the logo generated—as current options focus on form. </a:t>
            </a:r>
          </a:p>
          <a:p>
            <a:pPr rtl="0"/>
            <a:r>
              <a:rPr lang="en-US" sz="1200" b="0" i="0" u="none" strike="noStrike" kern="1200" dirty="0">
                <a:solidFill>
                  <a:schemeClr val="tx1"/>
                </a:solidFill>
                <a:effectLst/>
                <a:latin typeface="+mn-lt"/>
                <a:ea typeface="+mn-ea"/>
                <a:cs typeface="+mn-cs"/>
              </a:rPr>
              <a:t>Finally, we introduced a text engine to combine text and image in the logo; we see this in other applications where the user selects each component but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2.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3.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0.jp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3.jp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6.jp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6">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7"/>
          <a:srcRect l="39509" t="45128" r="24406" b="9661"/>
          <a:stretch/>
        </p:blipFill>
        <p:spPr>
          <a:xfrm>
            <a:off x="8069577" y="0"/>
            <a:ext cx="4110229" cy="6858000"/>
          </a:xfrm>
          <a:prstGeom prst="rect">
            <a:avLst/>
          </a:prstGeom>
        </p:spPr>
      </p:pic>
      <p:pic>
        <p:nvPicPr>
          <p:cNvPr id="4" name="Audio 3">
            <a:hlinkClick r:id="" action="ppaction://media"/>
            <a:extLst>
              <a:ext uri="{FF2B5EF4-FFF2-40B4-BE49-F238E27FC236}">
                <a16:creationId xmlns:a16="http://schemas.microsoft.com/office/drawing/2014/main" id="{1423906C-7D7B-4E31-9FCA-50757E7461A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34994936"/>
      </p:ext>
    </p:extLst>
  </p:cSld>
  <p:clrMapOvr>
    <a:masterClrMapping/>
  </p:clrMapOvr>
  <mc:AlternateContent xmlns:mc="http://schemas.openxmlformats.org/markup-compatibility/2006">
    <mc:Choice xmlns:p14="http://schemas.microsoft.com/office/powerpoint/2010/main" Requires="p14">
      <p:transition spd="slow" p14:dur="2000" advTm="11852"/>
    </mc:Choice>
    <mc:Fallback>
      <p:transition spd="slow" advTm="11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pic>
        <p:nvPicPr>
          <p:cNvPr id="3" name="Audio 2">
            <a:hlinkClick r:id="" action="ppaction://media"/>
            <a:extLst>
              <a:ext uri="{FF2B5EF4-FFF2-40B4-BE49-F238E27FC236}">
                <a16:creationId xmlns:a16="http://schemas.microsoft.com/office/drawing/2014/main" id="{D3CC4D21-0F03-4166-988A-0CAC6C1724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826247"/>
      </p:ext>
    </p:extLst>
  </p:cSld>
  <p:clrMapOvr>
    <a:masterClrMapping/>
  </p:clrMapOvr>
  <mc:AlternateContent xmlns:mc="http://schemas.openxmlformats.org/markup-compatibility/2006">
    <mc:Choice xmlns:p14="http://schemas.microsoft.com/office/powerpoint/2010/main" Requires="p14">
      <p:transition spd="slow" p14:dur="2000" advTm="31589"/>
    </mc:Choice>
    <mc:Fallback>
      <p:transition spd="slow" advTm="31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5"/>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pic>
        <p:nvPicPr>
          <p:cNvPr id="3" name="Audio 2">
            <a:hlinkClick r:id="" action="ppaction://media"/>
            <a:extLst>
              <a:ext uri="{FF2B5EF4-FFF2-40B4-BE49-F238E27FC236}">
                <a16:creationId xmlns:a16="http://schemas.microsoft.com/office/drawing/2014/main" id="{0B7A1574-7A60-47F3-AD60-643B213A77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30227491"/>
      </p:ext>
    </p:extLst>
  </p:cSld>
  <p:clrMapOvr>
    <a:masterClrMapping/>
  </p:clrMapOvr>
  <mc:AlternateContent xmlns:mc="http://schemas.openxmlformats.org/markup-compatibility/2006">
    <mc:Choice xmlns:p14="http://schemas.microsoft.com/office/powerpoint/2010/main" Requires="p14">
      <p:transition spd="slow" p14:dur="2000" advTm="33748"/>
    </mc:Choice>
    <mc:Fallback>
      <p:transition spd="slow" advTm="33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5"/>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6"/>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7"/>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8"/>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9"/>
          <a:srcRect l="6307" r="6307"/>
          <a:stretch/>
        </p:blipFill>
        <p:spPr>
          <a:xfrm>
            <a:off x="5186364" y="3244975"/>
            <a:ext cx="3086100" cy="2600145"/>
          </a:xfrm>
          <a:prstGeom prst="rect">
            <a:avLst/>
          </a:prstGeom>
        </p:spPr>
      </p:pic>
      <p:pic>
        <p:nvPicPr>
          <p:cNvPr id="3" name="Audio 2">
            <a:hlinkClick r:id="" action="ppaction://media"/>
            <a:extLst>
              <a:ext uri="{FF2B5EF4-FFF2-40B4-BE49-F238E27FC236}">
                <a16:creationId xmlns:a16="http://schemas.microsoft.com/office/drawing/2014/main" id="{DDB707E7-60CB-4CA3-A1D1-7F3CF7FF24D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810737"/>
      </p:ext>
    </p:extLst>
  </p:cSld>
  <p:clrMapOvr>
    <a:masterClrMapping/>
  </p:clrMapOvr>
  <mc:AlternateContent xmlns:mc="http://schemas.openxmlformats.org/markup-compatibility/2006">
    <mc:Choice xmlns:p14="http://schemas.microsoft.com/office/powerpoint/2010/main" Requires="p14">
      <p:transition spd="slow" p14:dur="2000" advTm="40412"/>
    </mc:Choice>
    <mc:Fallback>
      <p:transition spd="slow" advTm="40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5"/>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pic>
        <p:nvPicPr>
          <p:cNvPr id="5" name="Audio 4">
            <a:hlinkClick r:id="" action="ppaction://media"/>
            <a:extLst>
              <a:ext uri="{FF2B5EF4-FFF2-40B4-BE49-F238E27FC236}">
                <a16:creationId xmlns:a16="http://schemas.microsoft.com/office/drawing/2014/main" id="{0D28C804-5F91-459A-8E4A-F06DFC9E88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70391642"/>
      </p:ext>
    </p:extLst>
  </p:cSld>
  <p:clrMapOvr>
    <a:masterClrMapping/>
  </p:clrMapOvr>
  <mc:AlternateContent xmlns:mc="http://schemas.openxmlformats.org/markup-compatibility/2006">
    <mc:Choice xmlns:p14="http://schemas.microsoft.com/office/powerpoint/2010/main" Requires="p14">
      <p:transition spd="slow" p14:dur="2000" advTm="10853"/>
    </mc:Choice>
    <mc:Fallback>
      <p:transition spd="slow" advTm="10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5"/>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pic>
        <p:nvPicPr>
          <p:cNvPr id="5" name="Audio 4">
            <a:hlinkClick r:id="" action="ppaction://media"/>
            <a:extLst>
              <a:ext uri="{FF2B5EF4-FFF2-40B4-BE49-F238E27FC236}">
                <a16:creationId xmlns:a16="http://schemas.microsoft.com/office/drawing/2014/main" id="{CE27466D-6480-463D-ACCE-49B8E587E0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95690068"/>
      </p:ext>
    </p:extLst>
  </p:cSld>
  <p:clrMapOvr>
    <a:masterClrMapping/>
  </p:clrMapOvr>
  <mc:AlternateContent xmlns:mc="http://schemas.openxmlformats.org/markup-compatibility/2006">
    <mc:Choice xmlns:p14="http://schemas.microsoft.com/office/powerpoint/2010/main" Requires="p14">
      <p:transition spd="slow" p14:dur="2000" advTm="33168"/>
    </mc:Choice>
    <mc:Fallback>
      <p:transition spd="slow" advTm="33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5"/>
          <a:stretch>
            <a:fillRect/>
          </a:stretch>
        </p:blipFill>
        <p:spPr>
          <a:xfrm>
            <a:off x="6464300" y="1197247"/>
            <a:ext cx="4037012" cy="4152355"/>
          </a:xfrm>
        </p:spPr>
      </p:pic>
      <p:pic>
        <p:nvPicPr>
          <p:cNvPr id="6" name="Audio 5">
            <a:hlinkClick r:id="" action="ppaction://media"/>
            <a:extLst>
              <a:ext uri="{FF2B5EF4-FFF2-40B4-BE49-F238E27FC236}">
                <a16:creationId xmlns:a16="http://schemas.microsoft.com/office/drawing/2014/main" id="{EF6BFFA0-AB38-4587-8743-9741B245A4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92598751"/>
      </p:ext>
    </p:extLst>
  </p:cSld>
  <p:clrMapOvr>
    <a:masterClrMapping/>
  </p:clrMapOvr>
  <mc:AlternateContent xmlns:mc="http://schemas.openxmlformats.org/markup-compatibility/2006">
    <mc:Choice xmlns:p14="http://schemas.microsoft.com/office/powerpoint/2010/main" Requires="p14">
      <p:transition spd="slow" p14:dur="2000" advTm="28060"/>
    </mc:Choice>
    <mc:Fallback>
      <p:transition spd="slow" advTm="28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5"/>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6"/>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pic>
        <p:nvPicPr>
          <p:cNvPr id="4" name="Audio 3">
            <a:hlinkClick r:id="" action="ppaction://media"/>
            <a:extLst>
              <a:ext uri="{FF2B5EF4-FFF2-40B4-BE49-F238E27FC236}">
                <a16:creationId xmlns:a16="http://schemas.microsoft.com/office/drawing/2014/main" id="{349024C6-EEE6-497C-9CEC-8E688110D7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04622083"/>
      </p:ext>
    </p:extLst>
  </p:cSld>
  <p:clrMapOvr>
    <a:masterClrMapping/>
  </p:clrMapOvr>
  <mc:AlternateContent xmlns:mc="http://schemas.openxmlformats.org/markup-compatibility/2006">
    <mc:Choice xmlns:p14="http://schemas.microsoft.com/office/powerpoint/2010/main" Requires="p14">
      <p:transition spd="slow" p14:dur="2000" advTm="11736"/>
    </mc:Choice>
    <mc:Fallback>
      <p:transition spd="slow" advTm="11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5"/>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6"/>
          <a:stretch>
            <a:fillRect/>
          </a:stretch>
        </p:blipFill>
        <p:spPr>
          <a:xfrm>
            <a:off x="6557319" y="3175642"/>
            <a:ext cx="4593520" cy="3525837"/>
          </a:xfrm>
          <a:prstGeom prst="rect">
            <a:avLst/>
          </a:prstGeom>
        </p:spPr>
      </p:pic>
      <p:pic>
        <p:nvPicPr>
          <p:cNvPr id="4" name="Audio 3">
            <a:hlinkClick r:id="" action="ppaction://media"/>
            <a:extLst>
              <a:ext uri="{FF2B5EF4-FFF2-40B4-BE49-F238E27FC236}">
                <a16:creationId xmlns:a16="http://schemas.microsoft.com/office/drawing/2014/main" id="{09622B44-EF7D-419E-B213-064275E563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8665988"/>
      </p:ext>
    </p:extLst>
  </p:cSld>
  <p:clrMapOvr>
    <a:masterClrMapping/>
  </p:clrMapOvr>
  <mc:AlternateContent xmlns:mc="http://schemas.openxmlformats.org/markup-compatibility/2006">
    <mc:Choice xmlns:p14="http://schemas.microsoft.com/office/powerpoint/2010/main" Requires="p14">
      <p:transition spd="slow" p14:dur="2000" advTm="8624"/>
    </mc:Choice>
    <mc:Fallback>
      <p:transition spd="slow" advTm="8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5"/>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6"/>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7"/>
          <a:stretch>
            <a:fillRect/>
          </a:stretch>
        </p:blipFill>
        <p:spPr>
          <a:xfrm>
            <a:off x="9175594" y="3058815"/>
            <a:ext cx="2834421" cy="3260896"/>
          </a:xfrm>
          <a:prstGeom prst="rect">
            <a:avLst/>
          </a:prstGeom>
        </p:spPr>
      </p:pic>
      <p:pic>
        <p:nvPicPr>
          <p:cNvPr id="4" name="Audio 3">
            <a:hlinkClick r:id="" action="ppaction://media"/>
            <a:extLst>
              <a:ext uri="{FF2B5EF4-FFF2-40B4-BE49-F238E27FC236}">
                <a16:creationId xmlns:a16="http://schemas.microsoft.com/office/drawing/2014/main" id="{13765E2E-7496-4801-8FB0-03212569E8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23297063"/>
      </p:ext>
    </p:extLst>
  </p:cSld>
  <p:clrMapOvr>
    <a:masterClrMapping/>
  </p:clrMapOvr>
  <mc:AlternateContent xmlns:mc="http://schemas.openxmlformats.org/markup-compatibility/2006">
    <mc:Choice xmlns:p14="http://schemas.microsoft.com/office/powerpoint/2010/main" Requires="p14">
      <p:transition spd="slow" p14:dur="2000" advTm="18480"/>
    </mc:Choice>
    <mc:Fallback>
      <p:transition spd="slow" advTm="18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5"/>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6"/>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7"/>
          <a:stretch>
            <a:fillRect/>
          </a:stretch>
        </p:blipFill>
        <p:spPr>
          <a:xfrm>
            <a:off x="4193947" y="2485796"/>
            <a:ext cx="2658057" cy="3329216"/>
          </a:xfrm>
          <a:prstGeom prst="rect">
            <a:avLst/>
          </a:prstGeom>
        </p:spPr>
      </p:pic>
      <p:pic>
        <p:nvPicPr>
          <p:cNvPr id="6" name="Audio 5">
            <a:hlinkClick r:id="" action="ppaction://media"/>
            <a:extLst>
              <a:ext uri="{FF2B5EF4-FFF2-40B4-BE49-F238E27FC236}">
                <a16:creationId xmlns:a16="http://schemas.microsoft.com/office/drawing/2014/main" id="{32DC43FD-594A-4629-A9E1-FB18287E62F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22196989"/>
      </p:ext>
    </p:extLst>
  </p:cSld>
  <p:clrMapOvr>
    <a:masterClrMapping/>
  </p:clrMapOvr>
  <mc:AlternateContent xmlns:mc="http://schemas.openxmlformats.org/markup-compatibility/2006">
    <mc:Choice xmlns:p14="http://schemas.microsoft.com/office/powerpoint/2010/main" Requires="p14">
      <p:transition spd="slow" p14:dur="2000" advTm="27780"/>
    </mc:Choice>
    <mc:Fallback>
      <p:transition spd="slow" advTm="27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pic>
        <p:nvPicPr>
          <p:cNvPr id="4" name="Audio 3">
            <a:hlinkClick r:id="" action="ppaction://media"/>
            <a:extLst>
              <a:ext uri="{FF2B5EF4-FFF2-40B4-BE49-F238E27FC236}">
                <a16:creationId xmlns:a16="http://schemas.microsoft.com/office/drawing/2014/main" id="{1F17F932-8CE1-420D-BA58-B7E53C391B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8828513"/>
      </p:ext>
    </p:extLst>
  </p:cSld>
  <p:clrMapOvr>
    <a:masterClrMapping/>
  </p:clrMapOvr>
  <mc:AlternateContent xmlns:mc="http://schemas.openxmlformats.org/markup-compatibility/2006">
    <mc:Choice xmlns:p14="http://schemas.microsoft.com/office/powerpoint/2010/main" Requires="p14">
      <p:transition spd="slow" p14:dur="2000" advTm="1263"/>
    </mc:Choice>
    <mc:Fallback>
      <p:transition spd="slow" advTm="1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5"/>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6"/>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7"/>
          <a:stretch>
            <a:fillRect/>
          </a:stretch>
        </p:blipFill>
        <p:spPr>
          <a:xfrm>
            <a:off x="7881108" y="2487168"/>
            <a:ext cx="3472692" cy="3154680"/>
          </a:xfrm>
          <a:prstGeom prst="rect">
            <a:avLst/>
          </a:prstGeom>
        </p:spPr>
      </p:pic>
      <p:pic>
        <p:nvPicPr>
          <p:cNvPr id="5" name="Audio 4">
            <a:hlinkClick r:id="" action="ppaction://media"/>
            <a:extLst>
              <a:ext uri="{FF2B5EF4-FFF2-40B4-BE49-F238E27FC236}">
                <a16:creationId xmlns:a16="http://schemas.microsoft.com/office/drawing/2014/main" id="{F30B6075-646D-412B-AA53-E9392BB197F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68468590"/>
      </p:ext>
    </p:extLst>
  </p:cSld>
  <p:clrMapOvr>
    <a:masterClrMapping/>
  </p:clrMapOvr>
  <mc:AlternateContent xmlns:mc="http://schemas.openxmlformats.org/markup-compatibility/2006">
    <mc:Choice xmlns:p14="http://schemas.microsoft.com/office/powerpoint/2010/main" Requires="p14">
      <p:transition spd="slow" p14:dur="2000" advTm="39251"/>
    </mc:Choice>
    <mc:Fallback>
      <p:transition spd="slow" advTm="39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pic>
        <p:nvPicPr>
          <p:cNvPr id="5" name="Audio 4">
            <a:hlinkClick r:id="" action="ppaction://media"/>
            <a:extLst>
              <a:ext uri="{FF2B5EF4-FFF2-40B4-BE49-F238E27FC236}">
                <a16:creationId xmlns:a16="http://schemas.microsoft.com/office/drawing/2014/main" id="{BE9FF24A-FAB6-4557-9C16-943FE23959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62776493"/>
      </p:ext>
    </p:extLst>
  </p:cSld>
  <p:clrMapOvr>
    <a:masterClrMapping/>
  </p:clrMapOvr>
  <mc:AlternateContent xmlns:mc="http://schemas.openxmlformats.org/markup-compatibility/2006">
    <mc:Choice xmlns:p14="http://schemas.microsoft.com/office/powerpoint/2010/main" Requires="p14">
      <p:transition spd="slow" p14:dur="2000" advTm="32333"/>
    </mc:Choice>
    <mc:Fallback>
      <p:transition spd="slow" advTm="32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pic>
        <p:nvPicPr>
          <p:cNvPr id="5" name="Audio 4">
            <a:hlinkClick r:id="" action="ppaction://media"/>
            <a:extLst>
              <a:ext uri="{FF2B5EF4-FFF2-40B4-BE49-F238E27FC236}">
                <a16:creationId xmlns:a16="http://schemas.microsoft.com/office/drawing/2014/main" id="{3417E693-A731-43ED-81C8-7710A8A7C7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90507781"/>
      </p:ext>
    </p:extLst>
  </p:cSld>
  <p:clrMapOvr>
    <a:masterClrMapping/>
  </p:clrMapOvr>
  <mc:AlternateContent xmlns:mc="http://schemas.openxmlformats.org/markup-compatibility/2006">
    <mc:Choice xmlns:p14="http://schemas.microsoft.com/office/powerpoint/2010/main" Requires="p14">
      <p:transition spd="slow" p14:dur="2000" advTm="28524"/>
    </mc:Choice>
    <mc:Fallback>
      <p:transition spd="slow" advTm="28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pic>
        <p:nvPicPr>
          <p:cNvPr id="5" name="Audio 4">
            <a:hlinkClick r:id="" action="ppaction://media"/>
            <a:extLst>
              <a:ext uri="{FF2B5EF4-FFF2-40B4-BE49-F238E27FC236}">
                <a16:creationId xmlns:a16="http://schemas.microsoft.com/office/drawing/2014/main" id="{641A9D95-EAAA-411E-AF61-BFB1561F66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49633490"/>
      </p:ext>
    </p:extLst>
  </p:cSld>
  <p:clrMapOvr>
    <a:masterClrMapping/>
  </p:clrMapOvr>
  <mc:AlternateContent xmlns:mc="http://schemas.openxmlformats.org/markup-compatibility/2006">
    <mc:Choice xmlns:p14="http://schemas.microsoft.com/office/powerpoint/2010/main" Requires="p14">
      <p:transition spd="slow" p14:dur="2000" advTm="73988"/>
    </mc:Choice>
    <mc:Fallback>
      <p:transition spd="slow" advTm="73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pic>
        <p:nvPicPr>
          <p:cNvPr id="5" name="Audio 4">
            <a:hlinkClick r:id="" action="ppaction://media"/>
            <a:extLst>
              <a:ext uri="{FF2B5EF4-FFF2-40B4-BE49-F238E27FC236}">
                <a16:creationId xmlns:a16="http://schemas.microsoft.com/office/drawing/2014/main" id="{11B04B3A-39F3-43DD-8E26-9AE3CEA98D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25532727"/>
      </p:ext>
    </p:extLst>
  </p:cSld>
  <p:clrMapOvr>
    <a:masterClrMapping/>
  </p:clrMapOvr>
  <mc:AlternateContent xmlns:mc="http://schemas.openxmlformats.org/markup-compatibility/2006">
    <mc:Choice xmlns:p14="http://schemas.microsoft.com/office/powerpoint/2010/main" Requires="p14">
      <p:transition spd="slow" p14:dur="2000" advTm="4003"/>
    </mc:Choice>
    <mc:Fallback>
      <p:transition spd="slow" advTm="4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pic>
        <p:nvPicPr>
          <p:cNvPr id="4" name="Audio 3">
            <a:hlinkClick r:id="" action="ppaction://media"/>
            <a:extLst>
              <a:ext uri="{FF2B5EF4-FFF2-40B4-BE49-F238E27FC236}">
                <a16:creationId xmlns:a16="http://schemas.microsoft.com/office/drawing/2014/main" id="{D73EE6AE-35D6-4567-BCF2-CFA838F7D2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506561"/>
      </p:ext>
    </p:extLst>
  </p:cSld>
  <p:clrMapOvr>
    <a:masterClrMapping/>
  </p:clrMapOvr>
  <mc:AlternateContent xmlns:mc="http://schemas.openxmlformats.org/markup-compatibility/2006">
    <mc:Choice xmlns:p14="http://schemas.microsoft.com/office/powerpoint/2010/main" Requires="p14">
      <p:transition spd="slow" p14:dur="2000" advTm="38230"/>
    </mc:Choice>
    <mc:Fallback>
      <p:transition spd="slow" advTm="38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5"/>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6"/>
          <a:srcRect l="13862" r="6514"/>
          <a:stretch/>
        </p:blipFill>
        <p:spPr>
          <a:xfrm>
            <a:off x="5180012" y="685800"/>
            <a:ext cx="6172200" cy="5167819"/>
          </a:xfrm>
          <a:prstGeom prst="rect">
            <a:avLst/>
          </a:prstGeom>
        </p:spPr>
      </p:pic>
      <p:pic>
        <p:nvPicPr>
          <p:cNvPr id="3" name="Audio 2">
            <a:hlinkClick r:id="" action="ppaction://media"/>
            <a:extLst>
              <a:ext uri="{FF2B5EF4-FFF2-40B4-BE49-F238E27FC236}">
                <a16:creationId xmlns:a16="http://schemas.microsoft.com/office/drawing/2014/main" id="{02F3F9A9-2D49-4518-B182-53418DDBFC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910988"/>
      </p:ext>
    </p:extLst>
  </p:cSld>
  <p:clrMapOvr>
    <a:masterClrMapping/>
  </p:clrMapOvr>
  <mc:AlternateContent xmlns:mc="http://schemas.openxmlformats.org/markup-compatibility/2006">
    <mc:Choice xmlns:p14="http://schemas.microsoft.com/office/powerpoint/2010/main" Requires="p14">
      <p:transition spd="slow" p14:dur="2000" advTm="26178"/>
    </mc:Choice>
    <mc:Fallback>
      <p:transition spd="slow" advTm="26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5"/>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pic>
        <p:nvPicPr>
          <p:cNvPr id="3" name="Audio 2">
            <a:hlinkClick r:id="" action="ppaction://media"/>
            <a:extLst>
              <a:ext uri="{FF2B5EF4-FFF2-40B4-BE49-F238E27FC236}">
                <a16:creationId xmlns:a16="http://schemas.microsoft.com/office/drawing/2014/main" id="{986E43BD-1A89-4D22-9899-87BE0A16A1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625500"/>
      </p:ext>
    </p:extLst>
  </p:cSld>
  <p:clrMapOvr>
    <a:masterClrMapping/>
  </p:clrMapOvr>
  <mc:AlternateContent xmlns:mc="http://schemas.openxmlformats.org/markup-compatibility/2006">
    <mc:Choice xmlns:p14="http://schemas.microsoft.com/office/powerpoint/2010/main" Requires="p14">
      <p:transition spd="slow" p14:dur="2000" advTm="32030"/>
    </mc:Choice>
    <mc:Fallback>
      <p:transition spd="slow" advTm="32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5"/>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6"/>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7"/>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8"/>
          <a:srcRect t="8268" b="8268"/>
          <a:stretch/>
        </p:blipFill>
        <p:spPr>
          <a:xfrm>
            <a:off x="8261540" y="3244976"/>
            <a:ext cx="3090672" cy="2587752"/>
          </a:xfrm>
          <a:prstGeom prst="rect">
            <a:avLst/>
          </a:prstGeom>
        </p:spPr>
      </p:pic>
      <p:pic>
        <p:nvPicPr>
          <p:cNvPr id="5" name="Audio 4">
            <a:hlinkClick r:id="" action="ppaction://media"/>
            <a:extLst>
              <a:ext uri="{FF2B5EF4-FFF2-40B4-BE49-F238E27FC236}">
                <a16:creationId xmlns:a16="http://schemas.microsoft.com/office/drawing/2014/main" id="{948E1072-77A5-4EEE-B44A-D0EB44E7FBF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44702074"/>
      </p:ext>
    </p:extLst>
  </p:cSld>
  <p:clrMapOvr>
    <a:masterClrMapping/>
  </p:clrMapOvr>
  <mc:AlternateContent xmlns:mc="http://schemas.openxmlformats.org/markup-compatibility/2006">
    <mc:Choice xmlns:p14="http://schemas.microsoft.com/office/powerpoint/2010/main" Requires="p14">
      <p:transition spd="slow" p14:dur="2000" advTm="67209"/>
    </mc:Choice>
    <mc:Fallback>
      <p:transition spd="slow" advTm="67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5"/>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6"/>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7"/>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8"/>
          <a:stretch>
            <a:fillRect/>
          </a:stretch>
        </p:blipFill>
        <p:spPr>
          <a:xfrm>
            <a:off x="8261540" y="3244976"/>
            <a:ext cx="3075176" cy="2612539"/>
          </a:xfrm>
          <a:prstGeom prst="rect">
            <a:avLst/>
          </a:prstGeom>
        </p:spPr>
      </p:pic>
      <p:pic>
        <p:nvPicPr>
          <p:cNvPr id="3" name="Audio 2">
            <a:hlinkClick r:id="" action="ppaction://media"/>
            <a:extLst>
              <a:ext uri="{FF2B5EF4-FFF2-40B4-BE49-F238E27FC236}">
                <a16:creationId xmlns:a16="http://schemas.microsoft.com/office/drawing/2014/main" id="{9FCA6B55-C020-4B6E-8043-AA78548DD4E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173780"/>
      </p:ext>
    </p:extLst>
  </p:cSld>
  <p:clrMapOvr>
    <a:masterClrMapping/>
  </p:clrMapOvr>
  <mc:AlternateContent xmlns:mc="http://schemas.openxmlformats.org/markup-compatibility/2006">
    <mc:Choice xmlns:p14="http://schemas.microsoft.com/office/powerpoint/2010/main" Requires="p14">
      <p:transition spd="slow" p14:dur="2000" advTm="39460"/>
    </mc:Choice>
    <mc:Fallback>
      <p:transition spd="slow" advTm="39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pic>
        <p:nvPicPr>
          <p:cNvPr id="3" name="Audio 2">
            <a:hlinkClick r:id="" action="ppaction://media"/>
            <a:extLst>
              <a:ext uri="{FF2B5EF4-FFF2-40B4-BE49-F238E27FC236}">
                <a16:creationId xmlns:a16="http://schemas.microsoft.com/office/drawing/2014/main" id="{EFABD9D6-A5BB-498A-AA3D-0E110D9D36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8972271"/>
      </p:ext>
    </p:extLst>
  </p:cSld>
  <p:clrMapOvr>
    <a:masterClrMapping/>
  </p:clrMapOvr>
  <mc:AlternateContent xmlns:mc="http://schemas.openxmlformats.org/markup-compatibility/2006">
    <mc:Choice xmlns:p14="http://schemas.microsoft.com/office/powerpoint/2010/main" Requires="p14">
      <p:transition spd="slow" p14:dur="2000" advTm="61751"/>
    </mc:Choice>
    <mc:Fallback>
      <p:transition spd="slow" advTm="61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pic>
        <p:nvPicPr>
          <p:cNvPr id="4" name="Audio 3">
            <a:hlinkClick r:id="" action="ppaction://media"/>
            <a:extLst>
              <a:ext uri="{FF2B5EF4-FFF2-40B4-BE49-F238E27FC236}">
                <a16:creationId xmlns:a16="http://schemas.microsoft.com/office/drawing/2014/main" id="{05EF5A3F-1FCA-4B82-AEAF-D2384E6A9F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7753"/>
      </p:ext>
    </p:extLst>
  </p:cSld>
  <p:clrMapOvr>
    <a:masterClrMapping/>
  </p:clrMapOvr>
  <mc:AlternateContent xmlns:mc="http://schemas.openxmlformats.org/markup-compatibility/2006">
    <mc:Choice xmlns:p14="http://schemas.microsoft.com/office/powerpoint/2010/main" Requires="p14">
      <p:transition spd="slow" p14:dur="2000" advTm="2610"/>
    </mc:Choice>
    <mc:Fallback>
      <p:transition spd="slow" advTm="2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3"/>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744</TotalTime>
  <Words>3941</Words>
  <Application>Microsoft Office PowerPoint</Application>
  <PresentationFormat>Widescreen</PresentationFormat>
  <Paragraphs>274</Paragraphs>
  <Slides>24</Slides>
  <Notes>24</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vt:lpstr>
      <vt:lpstr>Calibri</vt:lpstr>
      <vt:lpstr>Sabon Next LT</vt:lpstr>
      <vt:lpstr>Slack-Lato</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Prototype</vt:lpstr>
      <vt:lpstr>Prototype</vt:lpstr>
      <vt:lpstr>Prototype</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180</cp:revision>
  <dcterms:created xsi:type="dcterms:W3CDTF">2021-06-01T23:34:51Z</dcterms:created>
  <dcterms:modified xsi:type="dcterms:W3CDTF">2021-06-03T04:34:50Z</dcterms:modified>
</cp:coreProperties>
</file>